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311" r:id="rId4"/>
    <p:sldId id="313" r:id="rId5"/>
    <p:sldId id="312" r:id="rId6"/>
    <p:sldId id="314" r:id="rId7"/>
    <p:sldId id="315" r:id="rId8"/>
    <p:sldId id="326" r:id="rId9"/>
    <p:sldId id="325" r:id="rId10"/>
    <p:sldId id="300" r:id="rId11"/>
    <p:sldId id="281" r:id="rId12"/>
    <p:sldId id="302" r:id="rId13"/>
    <p:sldId id="291" r:id="rId14"/>
    <p:sldId id="304" r:id="rId15"/>
    <p:sldId id="295" r:id="rId16"/>
    <p:sldId id="328" r:id="rId17"/>
    <p:sldId id="327" r:id="rId1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5467" autoAdjust="0"/>
    <p:restoredTop sz="98971" autoAdjust="0"/>
  </p:normalViewPr>
  <p:slideViewPr>
    <p:cSldViewPr snapToGrid="0">
      <p:cViewPr>
        <p:scale>
          <a:sx n="90" d="100"/>
          <a:sy n="90" d="100"/>
        </p:scale>
        <p:origin x="-80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301346906936045E-2"/>
          <c:y val="2.8733470477207514E-2"/>
          <c:w val="0.94059670756082303"/>
          <c:h val="0.8530463983330062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43727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3"/>
                  <c:y val="-9.0026656184357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503743902835921E-2"/>
                  <c:y val="-7.9727787536698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100062618397739E-2"/>
                  <c:y val="-4.8919572816368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805677313551059E-2"/>
                  <c:y val="-6.436785896890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144604469238531E-2"/>
                  <c:y val="-4.3770144098856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044541850840948E-2"/>
                  <c:y val="-4.119542974009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65009392759653E-2"/>
                  <c:y val="-4.8919572816368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7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319</c:v>
                </c:pt>
                <c:pt idx="1">
                  <c:v>623</c:v>
                </c:pt>
                <c:pt idx="2">
                  <c:v>926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43727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7464670713030706"/>
                  <c:y val="-3.12012480499219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37,7</a:t>
                    </a:r>
                    <a:r>
                      <a:rPr lang="ru-RU" baseline="0" dirty="0" smtClean="0"/>
                      <a:t> 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858682852122822E-2"/>
                  <c:y val="-7.4882995319812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40,2%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643113808687138E-2"/>
                  <c:y val="-6.24024960998439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40,5%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7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120</c:v>
                </c:pt>
                <c:pt idx="1">
                  <c:v>205</c:v>
                </c:pt>
                <c:pt idx="2">
                  <c:v>310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72256"/>
        <c:axId val="33073792"/>
      </c:lineChart>
      <c:catAx>
        <c:axId val="3307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62" b="1"/>
            </a:pPr>
            <a:endParaRPr lang="ru-RU"/>
          </a:p>
        </c:txPr>
        <c:crossAx val="33073792"/>
        <c:crosses val="autoZero"/>
        <c:auto val="1"/>
        <c:lblAlgn val="ctr"/>
        <c:lblOffset val="100"/>
        <c:noMultiLvlLbl val="0"/>
      </c:catAx>
      <c:valAx>
        <c:axId val="33073792"/>
        <c:scaling>
          <c:orientation val="minMax"/>
          <c:min val="0.5"/>
        </c:scaling>
        <c:delete val="1"/>
        <c:axPos val="l"/>
        <c:numFmt formatCode="0" sourceLinked="1"/>
        <c:majorTickMark val="out"/>
        <c:minorTickMark val="none"/>
        <c:tickLblPos val="nextTo"/>
        <c:crossAx val="33072256"/>
        <c:crosses val="autoZero"/>
        <c:crossBetween val="between"/>
      </c:valAx>
      <c:spPr>
        <a:noFill/>
        <a:ln w="29151">
          <a:noFill/>
        </a:ln>
      </c:spPr>
    </c:plotArea>
    <c:plotVisOnly val="1"/>
    <c:dispBlanksAs val="gap"/>
    <c:showDLblsOverMax val="0"/>
  </c:chart>
  <c:txPr>
    <a:bodyPr/>
    <a:lstStyle/>
    <a:p>
      <a:pPr>
        <a:defRPr sz="87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50252582470463E-2"/>
          <c:y val="1.4830093833623629E-2"/>
          <c:w val="0.94634974741752953"/>
          <c:h val="0.865817310993373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студентов</c:v>
                </c:pt>
              </c:strCache>
            </c:strRef>
          </c:tx>
          <c:spPr>
            <a:ln w="51772">
              <a:solidFill>
                <a:srgbClr val="00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914685771152303"/>
                  <c:y val="-9.0026656184357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503743902835921E-2"/>
                  <c:y val="-7.9727787536698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849898069290823"/>
                  <c:y val="-6.5556005668143735E-2"/>
                </c:manualLayout>
              </c:layout>
              <c:tx>
                <c:rich>
                  <a:bodyPr/>
                  <a:lstStyle/>
                  <a:p>
                    <a:pPr>
                      <a:defRPr lang="ru-RU" sz="1902" b="1">
                        <a:solidFill>
                          <a:srgbClr val="000066"/>
                        </a:solidFill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732</a:t>
                    </a:r>
                    <a:endParaRPr lang="en-US" dirty="0"/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805677313551059E-2"/>
                  <c:y val="-6.436785896890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144604469238531E-2"/>
                  <c:y val="-4.3770144098856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044541850840948E-2"/>
                  <c:y val="-4.119542974009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65009392759653E-2"/>
                  <c:y val="-4.8919572816368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902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539</c:v>
                </c:pt>
                <c:pt idx="1">
                  <c:v>825</c:v>
                </c:pt>
                <c:pt idx="2">
                  <c:v>1384</c:v>
                </c:pt>
                <c:pt idx="3">
                  <c:v>2500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предприятий</c:v>
                </c:pt>
              </c:strCache>
            </c:strRef>
          </c:tx>
          <c:spPr>
            <a:ln w="51772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0799179827409761E-2"/>
                  <c:y val="-7.2792156819080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858682852122822E-2"/>
                  <c:y val="-7.4882995319812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520399001191288E-2"/>
                  <c:y val="-8.90966347597781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351101539151447E-2"/>
                  <c:y val="-0.103943777362690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902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</c:formatCode>
                <c:ptCount val="4"/>
                <c:pt idx="0">
                  <c:v>109</c:v>
                </c:pt>
                <c:pt idx="1">
                  <c:v>165</c:v>
                </c:pt>
                <c:pt idx="2">
                  <c:v>183</c:v>
                </c:pt>
                <c:pt idx="3">
                  <c:v>230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21024"/>
        <c:axId val="33122560"/>
      </c:lineChart>
      <c:catAx>
        <c:axId val="3312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95" b="1"/>
            </a:pPr>
            <a:endParaRPr lang="ru-RU"/>
          </a:p>
        </c:txPr>
        <c:crossAx val="33122560"/>
        <c:crosses val="autoZero"/>
        <c:auto val="1"/>
        <c:lblAlgn val="ctr"/>
        <c:lblOffset val="100"/>
        <c:noMultiLvlLbl val="0"/>
      </c:catAx>
      <c:valAx>
        <c:axId val="33122560"/>
        <c:scaling>
          <c:orientation val="minMax"/>
          <c:min val="0.5"/>
        </c:scaling>
        <c:delete val="1"/>
        <c:axPos val="l"/>
        <c:numFmt formatCode="0" sourceLinked="1"/>
        <c:majorTickMark val="out"/>
        <c:minorTickMark val="none"/>
        <c:tickLblPos val="nextTo"/>
        <c:crossAx val="33121024"/>
        <c:crosses val="autoZero"/>
        <c:crossBetween val="between"/>
      </c:valAx>
      <c:spPr>
        <a:noFill/>
        <a:ln w="34515">
          <a:noFill/>
        </a:ln>
      </c:spPr>
    </c:plotArea>
    <c:plotVisOnly val="1"/>
    <c:dispBlanksAs val="gap"/>
    <c:showDLblsOverMax val="0"/>
  </c:chart>
  <c:txPr>
    <a:bodyPr/>
    <a:lstStyle/>
    <a:p>
      <a:pPr>
        <a:defRPr sz="1037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144" tIns="45571" rIns="91144" bIns="45571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4" tIns="45571" rIns="91144" bIns="455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689994"/>
            <a:ext cx="5438775" cy="4443649"/>
          </a:xfrm>
          <a:prstGeom prst="rect">
            <a:avLst/>
          </a:prstGeom>
        </p:spPr>
        <p:txBody>
          <a:bodyPr vert="horz" lIns="91144" tIns="45571" rIns="91144" bIns="455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378407"/>
            <a:ext cx="2946400" cy="494265"/>
          </a:xfrm>
          <a:prstGeom prst="rect">
            <a:avLst/>
          </a:prstGeom>
        </p:spPr>
        <p:txBody>
          <a:bodyPr vert="horz" lIns="91144" tIns="45571" rIns="91144" bIns="45571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99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9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8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14351" y="824978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31.12.2019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1" y="4435238"/>
            <a:ext cx="8524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Лысикова</a:t>
            </a:r>
            <a:r>
              <a:rPr lang="ru-RU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О.Г., заместитель министра образования и науки Самарской области</a:t>
            </a:r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379594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Президентом Российской Федерации поставлена задача к 2024 году обеспечить вхождение Российской Федерации в число пяти крупнейших экономик мира. </a:t>
            </a:r>
          </a:p>
          <a:p>
            <a:pPr indent="6286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выполнения этой задачи требуются высококвалифицированные кадры.</a:t>
            </a: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 СПО особую актуальность приобретает реализация региональной составляющей федерального 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профессионалы»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algn="just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нацелен на 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подготовки квалифицированных кадров до стандартов профессионального мастерства международного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уровня.</a:t>
            </a: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слайде представлены  целевые показатели реализации проекта.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2865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в губернии уже реализуется ряд мероприятий, способствующих достижению данных показателей.</a:t>
            </a:r>
          </a:p>
          <a:p>
            <a:pPr indent="361950" algn="just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73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5" y="1114429"/>
            <a:ext cx="7524749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Повышение уровня подготовки квалифицированных кадров до стандартов профессионального мастерства международного уровня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857847"/>
            <a:ext cx="7693099" cy="24416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Оснастить современной МТБ не менее 3-х мастерских в 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Внедрить итоговую аттестацию в форме демонстрационного экзамена не менее чем в  25% </a:t>
            </a:r>
            <a:r>
              <a:rPr lang="ru-RU" dirty="0" smtClean="0">
                <a:solidFill>
                  <a:schemeClr val="tx1"/>
                </a:solidFill>
              </a:rPr>
              <a:t>организациях </a:t>
            </a:r>
            <a:r>
              <a:rPr lang="ru-RU" dirty="0">
                <a:solidFill>
                  <a:schemeClr val="tx1"/>
                </a:solidFill>
              </a:rPr>
              <a:t>СПО;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Охватить </a:t>
            </a:r>
            <a:r>
              <a:rPr lang="ru-RU" dirty="0">
                <a:solidFill>
                  <a:schemeClr val="tx1"/>
                </a:solidFill>
              </a:rPr>
              <a:t>прохождением аттестации с использованием  механизма демонстрационного </a:t>
            </a:r>
            <a:r>
              <a:rPr lang="ru-RU" dirty="0" smtClean="0">
                <a:solidFill>
                  <a:schemeClr val="tx1"/>
                </a:solidFill>
              </a:rPr>
              <a:t>экзамена </a:t>
            </a:r>
            <a:r>
              <a:rPr lang="ru-RU" dirty="0">
                <a:solidFill>
                  <a:schemeClr val="tx1"/>
                </a:solidFill>
              </a:rPr>
              <a:t>не менее 5% выпускников организаций СПО.</a:t>
            </a: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3844"/>
            <a:ext cx="86868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Самарская область 3-й год является пилотным регионом по апробации механизма проведения демонстрационного экзамена по стандартам Ворлдскиллс Россия в рамках государственной итоговой и промежуточной аттестации.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623 (в 2017 году - 319 чел.) обучающихся из 16 колледжей Самарской области прошли оценку профессионального уровня по 9 компетенциям в рамках промежуточной и государственной итоговой аттестации по стандартам WorldSkills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 по техническим профессиям - Токарные работы на станках с ЧПУ, Сварочные технологии, Электромонтаж, Промышленная автоматика. Более 40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(251 чел.)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смогли преодолеть планку в 500 баллов (уровень медальона «За профессионализм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 Что выше среднего по РФ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запланировано участие в демонстрационном экзамене 926 студентов из 19 колледжей 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(ожидаемый выпуск порядка 13119 чел.(целевой показатель 5%, прогнозируемое  исполнение 7% ).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на данные цели предусмотрены средства областного бюджета в объеме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6180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(расходные материалы на проведение </a:t>
            </a:r>
            <a:r>
              <a:rPr lang="ru-RU" sz="1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дем.экзамена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47675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немаловажным аспектом реализации федерального проекта является необходимость  существенного ресурсного и материально-технического переоснащения системы профессионального образования.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феврале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 13-тью колледжами Самарской области (11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минсельхоз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было подано 14 конкурсных заявок на предоставление грантов из федерального бюджета в форме субсидий юридическим лицам на создание мастерских, оснащенных современной материально-технической базой.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8 СПО по 6 компетенциям будет обеспечена модернизация МТБ за счет средств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 в объеме 65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запланировано участие Самарской области в конкурсном отборе на создание центров опережающей профессиональной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за счет средств федерального бюджета.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4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03492" y="1309989"/>
            <a:ext cx="7468131" cy="4109133"/>
            <a:chOff x="1661734" y="515411"/>
            <a:chExt cx="7098003" cy="362687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358925" y="1172656"/>
              <a:ext cx="2019505" cy="514977"/>
            </a:xfrm>
            <a:prstGeom prst="rect">
              <a:avLst/>
            </a:prstGeom>
            <a:ln w="38100" cmpd="dbl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Число выпускников, </a:t>
              </a:r>
            </a:p>
            <a:p>
              <a:pPr>
                <a:defRPr/>
              </a:pPr>
              <a:r>
                <a:rPr lang="ru-RU" sz="1200" b="1" spc="-30" dirty="0">
                  <a:solidFill>
                    <a:srgbClr val="002060"/>
                  </a:solidFill>
                  <a:latin typeface="+mj-lt"/>
                </a:rPr>
                <a:t>сдавших экзамен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50680" y="3153193"/>
              <a:ext cx="2609057" cy="407483"/>
            </a:xfrm>
            <a:prstGeom prst="rect">
              <a:avLst/>
            </a:prstGeom>
            <a:ln w="38100" cmpd="dbl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spc="-30" dirty="0" smtClean="0">
                  <a:solidFill>
                    <a:srgbClr val="C00000"/>
                  </a:solidFill>
                  <a:latin typeface="+mj-lt"/>
                </a:rPr>
                <a:t>Доля участников  </a:t>
              </a: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с высоким </a:t>
              </a:r>
            </a:p>
            <a:p>
              <a:pPr algn="ctr">
                <a:defRPr/>
              </a:pPr>
              <a:r>
                <a:rPr lang="ru-RU" sz="1200" b="1" spc="-30" dirty="0">
                  <a:solidFill>
                    <a:srgbClr val="C00000"/>
                  </a:solidFill>
                  <a:latin typeface="+mj-lt"/>
                </a:rPr>
                <a:t>уровнем владения профессией </a:t>
              </a:r>
            </a:p>
          </p:txBody>
        </p:sp>
        <p:graphicFrame>
          <p:nvGraphicFramePr>
            <p:cNvPr id="4" name="Объект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101587"/>
                </p:ext>
              </p:extLst>
            </p:nvPr>
          </p:nvGraphicFramePr>
          <p:xfrm>
            <a:off x="2734916" y="1021328"/>
            <a:ext cx="4470336" cy="31209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Прямоугольник 15"/>
            <p:cNvSpPr/>
            <p:nvPr/>
          </p:nvSpPr>
          <p:spPr>
            <a:xfrm>
              <a:off x="1661734" y="515411"/>
              <a:ext cx="6616700" cy="411982"/>
            </a:xfrm>
            <a:prstGeom prst="rect">
              <a:avLst/>
            </a:prstGeom>
            <a:ln w="38100" cmpd="dbl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Демонстрационный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экзамен  по</a:t>
              </a:r>
              <a:r>
                <a:rPr lang="en-US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 smtClean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ru-RU" b="1" spc="-50" dirty="0">
                  <a:solidFill>
                    <a:srgbClr val="002060"/>
                  </a:solidFill>
                  <a:latin typeface="+mj-lt"/>
                </a:rPr>
                <a:t>стандартам </a:t>
              </a:r>
              <a:r>
                <a:rPr lang="en-US" b="1" spc="-50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en-US" b="1" spc="-50" dirty="0" err="1">
                  <a:solidFill>
                    <a:srgbClr val="002060"/>
                  </a:solidFill>
                  <a:latin typeface="+mj-lt"/>
                </a:rPr>
                <a:t>Worldskills</a:t>
              </a:r>
              <a:endParaRPr lang="ru-RU" b="1" spc="-5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10089"/>
            <a:ext cx="8686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</a:t>
            </a:r>
          </a:p>
          <a:p>
            <a:pPr indent="2667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увеличено до 24,100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(в 2018 году – 17,399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финансовое обеспечение проведения системы чемпионатов «Молодые профессионалы» и впервые предусмотрены средства  в объеме  11 386,00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проведение системы чемпионатов по профессиональному мастерству среди инвалидов и лиц с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«Абилимпикс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2667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получит система дуального обучения. В следующем году в неё будут вовлечены не менее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организаций (в 2018 году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менее 2500 студентов (сейчас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1732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293 предприятий).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282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Молодые профессионалы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1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807537"/>
              </p:ext>
            </p:extLst>
          </p:nvPr>
        </p:nvGraphicFramePr>
        <p:xfrm>
          <a:off x="1406525" y="1529789"/>
          <a:ext cx="5207804" cy="428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87575" y="1131092"/>
            <a:ext cx="5554912" cy="369332"/>
          </a:xfrm>
          <a:prstGeom prst="rect">
            <a:avLst/>
          </a:prstGeom>
          <a:ln w="38100" cmpd="dbl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Развитие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системы дуального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обучения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15362" y="4734737"/>
            <a:ext cx="1785688" cy="276999"/>
          </a:xfrm>
          <a:prstGeom prst="rect">
            <a:avLst/>
          </a:prstGeom>
          <a:ln w="38100" cmpd="dbl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j-lt"/>
              </a:rPr>
              <a:t>Кол-во предприятий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13687" y="2613431"/>
            <a:ext cx="2317750" cy="461962"/>
          </a:xfrm>
          <a:prstGeom prst="rect">
            <a:avLst/>
          </a:prstGeom>
          <a:ln w="38100" cmpd="dbl"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spc="-100" dirty="0">
                <a:solidFill>
                  <a:srgbClr val="002060"/>
                </a:solidFill>
                <a:latin typeface="+mj-lt"/>
              </a:rPr>
              <a:t>Кол-во студентов, вовлечённых в дуальное  </a:t>
            </a:r>
            <a:r>
              <a:rPr lang="ru-RU" sz="1200" b="1" spc="-100" dirty="0" smtClean="0">
                <a:solidFill>
                  <a:srgbClr val="002060"/>
                </a:solidFill>
                <a:latin typeface="+mj-lt"/>
              </a:rPr>
              <a:t>обучение</a:t>
            </a:r>
            <a:endParaRPr lang="ru-RU" sz="1200" b="1" spc="-1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1500" y="1190626"/>
            <a:ext cx="8023225" cy="509370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 в 2019 году: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подана заявка на  участие в конкурсном отборе создание центра опережающей профессиональной подготовки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обучение по профессиям, входящим в ТОП-50, не менее чем в 50 учреждениях СПО (2018 г. – 39)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увеличено до 42 количество учреждений СПО, реализующих дуальное обучение (2018 г. – 40), а студентов –  до 2500 чел. (2018 г. – 1732 чел.)</a:t>
            </a:r>
          </a:p>
          <a:p>
            <a:pPr indent="26670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проведение государственной итоговой аттестации в виде демонстрационного экзамена по стандартам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чем в 19 учреждениях СПО (2018 г. – 16)</a:t>
            </a: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профессионалы реализуется в профессиональными образовательными организациями во взаимодействии с предприятиями, так как знания потребностей производства, без участия предприятий в достижении требуемых образовательных результатов невозможно решение поставленных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 </a:t>
            </a: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разрешите передать  слово  директору  Самарского машиностроительного колледжа Александру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Тимербаевичу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Хабибулину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персоналу Завода приборных подшипников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Чечину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Андрею Викторовичу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sz="1800" b="1" i="1" dirty="0" smtClean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71500" y="1190626"/>
            <a:ext cx="8023225" cy="287771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sz="1400" b="1" i="1" u="sng" dirty="0" smtClean="0">
                <a:solidFill>
                  <a:srgbClr val="002060"/>
                </a:solidFill>
              </a:rPr>
              <a:t>ОЖИДАЕМЫЙ РЕЗУЛЬТАТ  в 2019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>
                <a:solidFill>
                  <a:srgbClr val="002060"/>
                </a:solidFill>
              </a:rPr>
              <a:t>п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одана заявка на  участие в конкурсном отборе создание центра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обучение по профессиям, </a:t>
            </a:r>
            <a:r>
              <a:rPr lang="ru-RU" altLang="ru-RU" sz="1400" b="1" i="1" dirty="0">
                <a:solidFill>
                  <a:srgbClr val="002060"/>
                </a:solidFill>
              </a:rPr>
              <a:t>входящим в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ТОП-50</a:t>
            </a:r>
            <a:r>
              <a:rPr lang="ru-RU" altLang="ru-RU" sz="1400" b="1" i="1" dirty="0">
                <a:solidFill>
                  <a:srgbClr val="002060"/>
                </a:solidFill>
              </a:rPr>
              <a:t>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не </a:t>
            </a:r>
            <a:r>
              <a:rPr lang="ru-RU" altLang="ru-RU" sz="1400" b="1" i="1" dirty="0">
                <a:solidFill>
                  <a:srgbClr val="002060"/>
                </a:solidFill>
              </a:rPr>
              <a:t>менее чем в 50 учреждениях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СПО (2018 г. – 39)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увеличено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до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42 количество учреждений </a:t>
            </a:r>
            <a:r>
              <a:rPr lang="ru-RU" altLang="ru-RU" sz="1400" b="1" i="1" dirty="0">
                <a:solidFill>
                  <a:srgbClr val="002060"/>
                </a:solidFill>
              </a:rPr>
              <a:t>СПО,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реализующих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дуальное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обучение (2018 г. – 40), </a:t>
            </a:r>
            <a:r>
              <a:rPr lang="ru-RU" altLang="ru-RU" sz="1400" b="1" i="1" dirty="0">
                <a:solidFill>
                  <a:srgbClr val="002060"/>
                </a:solidFill>
              </a:rPr>
              <a:t>а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студентов </a:t>
            </a:r>
            <a:r>
              <a:rPr lang="ru-RU" altLang="ru-RU" sz="1400" b="1" i="1" dirty="0">
                <a:solidFill>
                  <a:srgbClr val="002060"/>
                </a:solidFill>
              </a:rPr>
              <a:t>– 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до 2500 чел. (2018 г. – 1732 чел.)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организовано </a:t>
            </a:r>
            <a:r>
              <a:rPr lang="ru-RU" altLang="ru-RU" sz="1400" b="1" i="1" dirty="0">
                <a:solidFill>
                  <a:srgbClr val="002060"/>
                </a:solidFill>
              </a:rPr>
              <a:t>проведение государственной итоговой аттестации в виде демонстрационного экзамена по стандартам </a:t>
            </a:r>
            <a:r>
              <a:rPr lang="ru-RU" altLang="ru-RU" sz="1400" b="1" i="1" dirty="0" err="1">
                <a:solidFill>
                  <a:srgbClr val="002060"/>
                </a:solidFill>
              </a:rPr>
              <a:t>WorldSkills</a:t>
            </a:r>
            <a:r>
              <a:rPr lang="ru-RU" altLang="ru-RU" sz="1400" b="1" i="1" dirty="0">
                <a:solidFill>
                  <a:srgbClr val="002060"/>
                </a:solidFill>
              </a:rPr>
              <a:t> не менее чем в 19 учреждениях СПО (2018 г. – 16)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sz="1400" b="1" i="1" dirty="0" smtClean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87457" y="7620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Региональная составляющая федерального проекта </a:t>
            </a:r>
          </a:p>
          <a:p>
            <a:pPr algn="ctr"/>
            <a:r>
              <a:rPr lang="ru-RU" sz="2400" b="1" dirty="0" smtClean="0"/>
              <a:t>«Молодые профессионалы»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71500" y="3962401"/>
            <a:ext cx="8023225" cy="24776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altLang="ru-RU" b="1" i="1" u="sng" dirty="0" smtClean="0">
                <a:solidFill>
                  <a:srgbClr val="FF0000"/>
                </a:solidFill>
              </a:rPr>
              <a:t>к 2024  году: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Создан   и функционирует 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центр опережающей профессиональной подготовки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Не менее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50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мастерских </a:t>
            </a:r>
            <a:r>
              <a:rPr lang="ru-RU" altLang="ru-RU" sz="1400" b="1" i="1" dirty="0">
                <a:solidFill>
                  <a:srgbClr val="002060"/>
                </a:solidFill>
              </a:rPr>
              <a:t>оснащены современной материально-технической базой по одной из компетенций </a:t>
            </a:r>
            <a:endParaRPr lang="ru-RU" altLang="ru-RU" sz="1400" b="1" i="1" dirty="0" smtClean="0">
              <a:solidFill>
                <a:srgbClr val="002060"/>
              </a:solidFill>
            </a:endParaRP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Доля организаций СПО,</a:t>
            </a:r>
            <a:r>
              <a:rPr lang="ru-RU" altLang="ru-RU" sz="1400" b="1" i="1" dirty="0">
                <a:solidFill>
                  <a:srgbClr val="002060"/>
                </a:solidFill>
              </a:rPr>
              <a:t> в которых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итоговая </a:t>
            </a:r>
            <a:r>
              <a:rPr lang="ru-RU" altLang="ru-RU" sz="1400" b="1" i="1" dirty="0">
                <a:solidFill>
                  <a:srgbClr val="002060"/>
                </a:solidFill>
              </a:rPr>
              <a:t>аттестация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проводится </a:t>
            </a:r>
            <a:r>
              <a:rPr lang="ru-RU" altLang="ru-RU" sz="1400" b="1" i="1" dirty="0">
                <a:solidFill>
                  <a:srgbClr val="002060"/>
                </a:solidFill>
              </a:rPr>
              <a:t>в форме демонстрационного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экзамена</a:t>
            </a:r>
            <a:r>
              <a:rPr lang="ru-RU" altLang="ru-RU" sz="1400" b="1" i="1" dirty="0">
                <a:solidFill>
                  <a:srgbClr val="002060"/>
                </a:solidFill>
              </a:rPr>
              <a:t>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, составляет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50%</a:t>
            </a:r>
          </a:p>
          <a:p>
            <a:pPr marL="285750" indent="-285750" algn="just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 В демонстрационном экзамене принимают участие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не менее 25%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 выпускников организаций СПО</a:t>
            </a:r>
            <a:endParaRPr lang="ru-RU" altLang="ru-RU" sz="1400" b="1" i="1" dirty="0">
              <a:solidFill>
                <a:srgbClr val="002060"/>
              </a:solidFill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altLang="ru-RU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00693" y="296182"/>
            <a:ext cx="2293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Вступительное слово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975" y="1088589"/>
            <a:ext cx="79773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региональных проектов, о которых говорил предыдущий докладчик могут обеспечить рост качества общего образования только при условии повышения профессиональной компетенции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пед.работников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является целью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проекта «Учитель будущего»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в,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счёт вовлечения педагогических работников в национальную систему профессионального роста и стимулирования их к прохождению добровольной независимой оценки профессиональной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</a:p>
          <a:p>
            <a:pPr indent="447675" algn="just"/>
            <a:endParaRPr lang="ru-RU" sz="1600" dirty="0" smtClean="0"/>
          </a:p>
          <a:p>
            <a:pPr indent="447675" algn="just"/>
            <a:r>
              <a:rPr lang="ru-RU" sz="1600" i="1" dirty="0" smtClean="0"/>
              <a:t>На </a:t>
            </a:r>
            <a:r>
              <a:rPr lang="ru-RU" sz="1600" i="1" dirty="0"/>
              <a:t>сегодняшний день говорить именно о "системе" преждевременно. </a:t>
            </a:r>
            <a:endParaRPr lang="ru-RU" sz="1600" i="1" dirty="0" smtClean="0"/>
          </a:p>
          <a:p>
            <a:pPr indent="447675" algn="just"/>
            <a:r>
              <a:rPr lang="ru-RU" sz="1600" i="1" dirty="0" smtClean="0"/>
              <a:t>Целостная </a:t>
            </a:r>
            <a:r>
              <a:rPr lang="ru-RU" sz="1600" i="1" dirty="0"/>
              <a:t>модель НСУР ещё не представлена. </a:t>
            </a:r>
          </a:p>
          <a:p>
            <a:pPr indent="447675" algn="just"/>
            <a:r>
              <a:rPr lang="ru-RU" sz="1600" i="1" dirty="0" smtClean="0"/>
              <a:t>Концепция НСУР</a:t>
            </a:r>
          </a:p>
          <a:p>
            <a:r>
              <a:rPr lang="ru-RU" sz="1600" i="1" dirty="0" smtClean="0"/>
              <a:t>-система горизонтального учительского роста (новая номенклатура должностей: учитель, старший </a:t>
            </a:r>
            <a:r>
              <a:rPr lang="ru-RU" sz="1600" i="1" dirty="0"/>
              <a:t>учитель (учитель-методист</a:t>
            </a:r>
            <a:r>
              <a:rPr lang="ru-RU" sz="1600" i="1" dirty="0" smtClean="0"/>
              <a:t>), ведущий </a:t>
            </a:r>
            <a:r>
              <a:rPr lang="ru-RU" sz="1600" i="1" dirty="0"/>
              <a:t>учитель (учитель-наставник</a:t>
            </a:r>
            <a:r>
              <a:rPr lang="ru-RU" sz="1600" i="1" dirty="0" smtClean="0"/>
              <a:t>);</a:t>
            </a:r>
            <a:endParaRPr lang="ru-RU" sz="1600" i="1" dirty="0"/>
          </a:p>
          <a:p>
            <a:r>
              <a:rPr lang="ru-RU" sz="1600" i="1" dirty="0" smtClean="0"/>
              <a:t>-новая система аттестации на основе единых федеральных оценочных материалов (ЕФОМ);</a:t>
            </a:r>
          </a:p>
          <a:p>
            <a:r>
              <a:rPr lang="ru-RU" sz="1600" i="1" dirty="0" smtClean="0"/>
              <a:t>-</a:t>
            </a:r>
            <a:r>
              <a:rPr lang="ru-RU" sz="1600" i="1" dirty="0"/>
              <a:t>разработка программ повышения квалификации (по итогам апробации новой системы аттестации) </a:t>
            </a:r>
            <a:endParaRPr lang="ru-RU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198630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43000" y="2451491"/>
            <a:ext cx="2847975" cy="21300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Вовлечение педагогических </a:t>
            </a:r>
            <a:r>
              <a:rPr lang="ru-RU" sz="1400" b="1" dirty="0">
                <a:solidFill>
                  <a:schemeClr val="tx1"/>
                </a:solidFill>
              </a:rPr>
              <a:t>работников в национальную систему профессионального </a:t>
            </a:r>
            <a:r>
              <a:rPr lang="ru-RU" sz="1400" b="1" dirty="0" smtClean="0">
                <a:solidFill>
                  <a:schemeClr val="tx1"/>
                </a:solidFill>
              </a:rPr>
              <a:t>роста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 0% в 2019 году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до 50% в 2024 году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2216" y="2455051"/>
            <a:ext cx="2990850" cy="20909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Прохождение педагогическими работниками  добровольной независимой оценки профессиональной квалификации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 0% в 2019 году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до 10% в 2024 году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9174" y="1247775"/>
            <a:ext cx="6696075" cy="10382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ЦЕЛЬ: Рост </a:t>
            </a:r>
            <a:r>
              <a:rPr lang="ru-RU" dirty="0">
                <a:solidFill>
                  <a:schemeClr val="tx1"/>
                </a:solidFill>
              </a:rPr>
              <a:t>качества общего образования за счёт повышения профессиональной компетенции педагогических работников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50081" y="4899417"/>
            <a:ext cx="6665168" cy="882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 2024 году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создана сеть </a:t>
            </a:r>
            <a:r>
              <a:rPr lang="ru-RU" sz="1400" b="1" dirty="0" smtClean="0">
                <a:solidFill>
                  <a:srgbClr val="FF0000"/>
                </a:solidFill>
              </a:rPr>
              <a:t>Центров непрерывного повышения профессионального мастерства педагогов и аккредитационный </a:t>
            </a:r>
            <a:r>
              <a:rPr lang="ru-RU" sz="1400" b="1" dirty="0">
                <a:solidFill>
                  <a:srgbClr val="FF0000"/>
                </a:solidFill>
              </a:rPr>
              <a:t>центр </a:t>
            </a:r>
            <a:r>
              <a:rPr lang="ru-RU" sz="1400" b="1" dirty="0" smtClean="0">
                <a:solidFill>
                  <a:srgbClr val="FF0000"/>
                </a:solidFill>
              </a:rPr>
              <a:t> системы </a:t>
            </a:r>
            <a:r>
              <a:rPr lang="ru-RU" sz="1400" b="1" dirty="0">
                <a:solidFill>
                  <a:srgbClr val="FF0000"/>
                </a:solidFill>
              </a:rPr>
              <a:t>образования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1975" y="1088589"/>
            <a:ext cx="79773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Основные направления деятельности в 2019 году: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/>
              <a:t>обеспечение деятельности системы повышения квалификации для работников образования на основе Именного образовательного чека с учетом профессиональных затруднений и </a:t>
            </a:r>
            <a:r>
              <a:rPr lang="ru-RU" sz="1600" dirty="0" smtClean="0"/>
              <a:t>дефицитов;</a:t>
            </a:r>
            <a:endParaRPr lang="ru-RU" sz="1600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/>
              <a:t>приведение структуры Именного образовательного чека в соответствие с приоритетными направлениями развития образования, обозначенными в национальных проектах;</a:t>
            </a:r>
          </a:p>
          <a:p>
            <a:pPr indent="447675" algn="just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и руководящих работников, реализующих основные программы основного и среднего общего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увеличен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инвариантного блока с 18 до 54 часов. Обновленная программа инвариантного блока включает три модуля: функциональная грамотность школьников, введение ФГОС СОО и цифровая образовательная среда.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конкурсов профессионального мастерства педагогов.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система конкурсов профессионального мастерства;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2019 год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Самарской области в конкурсном отборе на создание Центров непрерывного повышения профессионального мастерства педагогических работников и аккредитационных центров системы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для учителей, но и для каждого человека крайне важно иметь возможность в течение жизни повысить квалификацию, освоить новую компетенцию на рынке труда.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693" y="296182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СЛАЙД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51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Региональная составляющая </a:t>
            </a:r>
            <a:r>
              <a:rPr lang="ru-RU" sz="2000" b="1" dirty="0"/>
              <a:t>федерального проекта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Учитель будущего»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24440" y="4172297"/>
            <a:ext cx="7292015" cy="13331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Участие Самарской области в </a:t>
            </a:r>
            <a:r>
              <a:rPr lang="ru-RU" dirty="0" smtClean="0">
                <a:solidFill>
                  <a:schemeClr val="tx1"/>
                </a:solidFill>
              </a:rPr>
              <a:t>конкурсном отборе на создание Центров </a:t>
            </a:r>
            <a:r>
              <a:rPr lang="ru-RU" dirty="0">
                <a:solidFill>
                  <a:schemeClr val="tx1"/>
                </a:solidFill>
              </a:rPr>
              <a:t>непрерывного повышения профессионального мастерства педагогических работников и </a:t>
            </a:r>
            <a:r>
              <a:rPr lang="ru-RU" dirty="0" smtClean="0">
                <a:solidFill>
                  <a:schemeClr val="tx1"/>
                </a:solidFill>
              </a:rPr>
              <a:t>аккредитационных </a:t>
            </a:r>
            <a:r>
              <a:rPr lang="ru-RU" dirty="0">
                <a:solidFill>
                  <a:schemeClr val="tx1"/>
                </a:solidFill>
              </a:rPr>
              <a:t>центров системы образования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972" y="3590910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224" y="1154787"/>
            <a:ext cx="78264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Основные направления деятельности в 2019 году: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обеспечение деятельности системы </a:t>
            </a:r>
            <a:r>
              <a:rPr lang="ru-RU" dirty="0"/>
              <a:t>повышения квалификации для работников образования на основе </a:t>
            </a:r>
            <a:r>
              <a:rPr lang="ru-RU" dirty="0" smtClean="0"/>
              <a:t>Именного образовательного чека с </a:t>
            </a:r>
            <a:r>
              <a:rPr lang="ru-RU" dirty="0"/>
              <a:t>учетом профессиональных затруднений и дефицитов;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приведение </a:t>
            </a:r>
            <a:r>
              <a:rPr lang="ru-RU" dirty="0"/>
              <a:t>структуры Именного образовательного чека</a:t>
            </a:r>
            <a:r>
              <a:rPr lang="ru-RU" dirty="0" smtClean="0"/>
              <a:t> в </a:t>
            </a:r>
            <a:r>
              <a:rPr lang="ru-RU" dirty="0"/>
              <a:t>соответствие с приоритетными направлениями развития образования, обозначенными в национальных проектах;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организация конкурсов </a:t>
            </a:r>
            <a:r>
              <a:rPr lang="ru-RU" dirty="0"/>
              <a:t>профессионального </a:t>
            </a:r>
            <a:r>
              <a:rPr lang="ru-RU" dirty="0" smtClean="0"/>
              <a:t>мастерства педагогов.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5814"/>
            <a:ext cx="8686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регионального проекта «Новые возможности для каждого» за счёт развития системы обучения по программам непрерывного образования планируется создать условия для обучения граждан в течение всей жизни и повышения качества подготовки, в том числе в результате формирования и развития конкурентной среды среди организаций, реализующих дополнительные образовательные программы и программы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Самарской области работа в данном направлении выстраивается в рамках Межведомственного комплексного плана мероприятий по увеличению доли занятого населения, прошедшего повышение квалификации и профессиональную переподготовку, в общей численности занятого населения в возрасте от 25 до 65 лет на 2016 – 2020 годы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квалификационных запросов предприятий и организаций Самарской области;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перечень актуальных и востребованных работодателями компетенций специалистов;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непрерывного обновления компетенций занятого в экономике региона населения образовательными организациями разрабатываются образовательные программы адаптированные под разные категории населения, «короткие» программы;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организована работа по ПК руководителей и педагогов профессиональных образовательных организаций по проектированию и реализации программ опережающего обучения. </a:t>
            </a:r>
          </a:p>
          <a:p>
            <a:pPr lvl="0" indent="26670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в  этом году в целях апробации механизмов создания ЦОПП Самарская область примет участие в пилотном проекте Союза «Агентство развития профессиональных сообществ и рабочих кадров «Молодые профессионалы (Ворлдскиллс Россия)».</a:t>
            </a:r>
          </a:p>
          <a:p>
            <a:pPr lvl="0" indent="266700" algn="just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Пилотная апробация предполагает разработку концепции и базовой модели ЦОПП на уровне, соответствующем стандартам Ворлдскиллс; дорожной карты по созданию ЦОПП и т.д</a:t>
            </a:r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15" y="315310"/>
            <a:ext cx="605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Новые </a:t>
            </a:r>
            <a:r>
              <a:rPr lang="ru-RU" b="1" u="sng" dirty="0" smtClean="0"/>
              <a:t>возможности для </a:t>
            </a:r>
            <a:r>
              <a:rPr lang="ru-RU" b="1" u="sng" dirty="0"/>
              <a:t>каждого</a:t>
            </a:r>
          </a:p>
        </p:txBody>
      </p:sp>
    </p:spTree>
    <p:extLst>
      <p:ext uri="{BB962C8B-B14F-4D97-AF65-F5344CB8AC3E}">
        <p14:creationId xmlns:p14="http://schemas.microsoft.com/office/powerpoint/2010/main" val="355235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095377"/>
            <a:ext cx="6153150" cy="1028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Создание условий для </a:t>
            </a:r>
            <a:r>
              <a:rPr lang="ru-RU" dirty="0" smtClean="0">
                <a:solidFill>
                  <a:schemeClr val="tx1"/>
                </a:solidFill>
              </a:rPr>
              <a:t>профессионального обучения </a:t>
            </a:r>
            <a:r>
              <a:rPr lang="ru-RU" dirty="0">
                <a:solidFill>
                  <a:schemeClr val="tx1"/>
                </a:solidFill>
              </a:rPr>
              <a:t>граждан в течение всей </a:t>
            </a:r>
            <a:r>
              <a:rPr lang="ru-RU" dirty="0" smtClean="0">
                <a:solidFill>
                  <a:schemeClr val="tx1"/>
                </a:solidFill>
              </a:rPr>
              <a:t>жизни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0847" y="2271705"/>
            <a:ext cx="4128704" cy="371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НА 2019 год: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325" y="2724498"/>
            <a:ext cx="7693099" cy="1514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Обеспечить обучение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не менее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290 тыс.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жителей Самарской области по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образования</a:t>
            </a:r>
            <a:endParaRPr lang="ru-RU" sz="1600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5324" y="4386436"/>
            <a:ext cx="7693099" cy="216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Основные направления деятельности в 2019 году:</a:t>
            </a:r>
            <a:endParaRPr lang="ru-RU" sz="1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анализ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квалификационных запросов предприятий и организаций Самарской области;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перечня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актуальных и востребованных работодателями компетенций специалистов;</a:t>
            </a: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разработка образовательными организациями образовательных программ, адаптированных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под разные категории населения, «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коротких» программ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57505" indent="-285750" algn="just">
              <a:lnSpc>
                <a:spcPts val="1800"/>
              </a:lnSpc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заключение соглашения о пилотной апробации механизмов создания центра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опережающей профессиональной 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val="5739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779" y="1095814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условия для обеспечения мобильности и конкурентоспособности жителей Самарской области на рынке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15" y="315310"/>
            <a:ext cx="605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Новые </a:t>
            </a:r>
            <a:r>
              <a:rPr lang="ru-RU" b="1" u="sng" dirty="0" smtClean="0"/>
              <a:t>возможности для </a:t>
            </a:r>
            <a:r>
              <a:rPr lang="ru-RU" b="1" u="sng" dirty="0"/>
              <a:t>каждого</a:t>
            </a:r>
          </a:p>
        </p:txBody>
      </p:sp>
    </p:spTree>
    <p:extLst>
      <p:ext uri="{BB962C8B-B14F-4D97-AF65-F5344CB8AC3E}">
        <p14:creationId xmlns:p14="http://schemas.microsoft.com/office/powerpoint/2010/main" val="264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26782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/>
              <a:t>Региональная составляющая федерального проекта </a:t>
            </a:r>
          </a:p>
          <a:p>
            <a:pPr algn="ctr"/>
            <a:r>
              <a:rPr lang="ru-RU" sz="1800" b="1" dirty="0" smtClean="0"/>
              <a:t>«Новые </a:t>
            </a:r>
            <a:r>
              <a:rPr lang="ru-RU" sz="1800" b="1" dirty="0"/>
              <a:t>возможности </a:t>
            </a:r>
            <a:r>
              <a:rPr lang="ru-RU" sz="1800" b="1" dirty="0" smtClean="0"/>
              <a:t>для каждого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5" y="3899975"/>
            <a:ext cx="7693099" cy="1076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" algn="just">
              <a:lnSpc>
                <a:spcPts val="18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ОЖИДАЕМЫЙ РЕЗУЛЬТАТ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71755" algn="just">
              <a:lnSpc>
                <a:spcPts val="18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Повышение мобильности и конкурентоспособности жителей Самарской области на рынке труда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0563" y="1603768"/>
            <a:ext cx="7252122" cy="1962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 2024 году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не менее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жителей Самарской области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1758</Words>
  <Application>Microsoft Office PowerPoint</Application>
  <PresentationFormat>Экран (4:3)</PresentationFormat>
  <Paragraphs>155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Основные задачи и перспективы реализации в Самарской области региональных проектов «Молодые профессионалы», «Учитель будущего», «Новые возможности каждого».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Экос</cp:lastModifiedBy>
  <cp:revision>304</cp:revision>
  <cp:lastPrinted>2019-03-12T05:36:51Z</cp:lastPrinted>
  <dcterms:created xsi:type="dcterms:W3CDTF">2018-11-16T09:12:54Z</dcterms:created>
  <dcterms:modified xsi:type="dcterms:W3CDTF">2019-03-13T05:39:09Z</dcterms:modified>
</cp:coreProperties>
</file>