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70" r:id="rId5"/>
    <p:sldId id="257" r:id="rId6"/>
    <p:sldId id="266" r:id="rId7"/>
    <p:sldId id="267" r:id="rId8"/>
    <p:sldId id="271" r:id="rId9"/>
    <p:sldId id="272" r:id="rId10"/>
    <p:sldId id="273" r:id="rId11"/>
    <p:sldId id="259" r:id="rId12"/>
    <p:sldId id="260" r:id="rId13"/>
    <p:sldId id="261" r:id="rId14"/>
    <p:sldId id="263" r:id="rId15"/>
    <p:sldId id="264" r:id="rId16"/>
    <p:sldId id="265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68" d="100"/>
          <a:sy n="68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8496944" cy="26197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Конкурс  на лучшее оформление здания образовательной организации к Новому году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«Волшебное зимнее </a:t>
            </a:r>
            <a:br>
              <a:rPr lang="ru-RU" sz="6000" b="1" i="1" dirty="0" smtClean="0">
                <a:solidFill>
                  <a:srgbClr val="002060"/>
                </a:solidFill>
              </a:rPr>
            </a:br>
            <a:r>
              <a:rPr lang="ru-RU" sz="6000" b="1" i="1" dirty="0" smtClean="0">
                <a:solidFill>
                  <a:srgbClr val="002060"/>
                </a:solidFill>
              </a:rPr>
              <a:t>чудо – снежинки»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581128"/>
            <a:ext cx="6400800" cy="1752600"/>
          </a:xfrm>
        </p:spPr>
        <p:txBody>
          <a:bodyPr/>
          <a:lstStyle/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ГБОУ СОШ № 4 г.о. Чапаевск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1\Desktop\1466415815_99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6994" y="548680"/>
            <a:ext cx="1647006" cy="2203427"/>
          </a:xfrm>
          <a:prstGeom prst="rect">
            <a:avLst/>
          </a:prstGeom>
          <a:noFill/>
        </p:spPr>
      </p:pic>
      <p:pic>
        <p:nvPicPr>
          <p:cNvPr id="6" name="Picture 3" descr="C:\Users\1\Desktop\1466415815_99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1614725" cy="2160240"/>
          </a:xfrm>
          <a:prstGeom prst="rect">
            <a:avLst/>
          </a:prstGeom>
          <a:noFill/>
        </p:spPr>
      </p:pic>
      <p:pic>
        <p:nvPicPr>
          <p:cNvPr id="7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2376264" cy="1782198"/>
          </a:xfrm>
          <a:prstGeom prst="rect">
            <a:avLst/>
          </a:prstGeom>
          <a:noFill/>
        </p:spPr>
      </p:pic>
      <p:pic>
        <p:nvPicPr>
          <p:cNvPr id="8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736" y="3501008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906072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600" dirty="0"/>
          </a:p>
        </p:txBody>
      </p:sp>
      <p:pic>
        <p:nvPicPr>
          <p:cNvPr id="8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2238375" cy="2857500"/>
          </a:xfrm>
          <a:prstGeom prst="rect">
            <a:avLst/>
          </a:prstGeom>
          <a:noFill/>
        </p:spPr>
      </p:pic>
      <p:pic>
        <p:nvPicPr>
          <p:cNvPr id="9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2238375" cy="2857500"/>
          </a:xfrm>
          <a:prstGeom prst="rect">
            <a:avLst/>
          </a:prstGeom>
          <a:noFill/>
        </p:spPr>
      </p:pic>
      <p:pic>
        <p:nvPicPr>
          <p:cNvPr id="10" name="Picture 2" descr="C:\Users\1\Downloads\IMG_20181219_1039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2590" b="44315"/>
          <a:stretch>
            <a:fillRect/>
          </a:stretch>
        </p:blipFill>
        <p:spPr bwMode="auto">
          <a:xfrm>
            <a:off x="1979712" y="1700808"/>
            <a:ext cx="6552728" cy="405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200" dirty="0"/>
          </a:p>
        </p:txBody>
      </p:sp>
      <p:pic>
        <p:nvPicPr>
          <p:cNvPr id="3076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3648" cy="1580486"/>
          </a:xfrm>
          <a:prstGeom prst="rect">
            <a:avLst/>
          </a:prstGeom>
          <a:noFill/>
        </p:spPr>
      </p:pic>
      <p:pic>
        <p:nvPicPr>
          <p:cNvPr id="7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0"/>
            <a:ext cx="1403648" cy="1580486"/>
          </a:xfrm>
          <a:prstGeom prst="rect">
            <a:avLst/>
          </a:prstGeom>
          <a:noFill/>
        </p:spPr>
      </p:pic>
      <p:pic>
        <p:nvPicPr>
          <p:cNvPr id="1026" name="Picture 2" descr="F:\Новогодняя феерия\DSCF73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980728"/>
            <a:ext cx="3744416" cy="546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940152" y="1988840"/>
            <a:ext cx="2304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Главные герои праздника Дед Мороз, Снегурочка, Снеговик, символ года – сделаны учащимися, родителями и педагогами 4-х классов</a:t>
            </a:r>
            <a:endParaRPr lang="ru-RU" sz="2000" b="1" i="1" dirty="0"/>
          </a:p>
        </p:txBody>
      </p:sp>
      <p:pic>
        <p:nvPicPr>
          <p:cNvPr id="8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2376264" cy="1782198"/>
          </a:xfrm>
          <a:prstGeom prst="rect">
            <a:avLst/>
          </a:prstGeom>
          <a:noFill/>
        </p:spPr>
      </p:pic>
      <p:pic>
        <p:nvPicPr>
          <p:cNvPr id="10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2376264" cy="1782198"/>
          </a:xfrm>
          <a:prstGeom prst="rect">
            <a:avLst/>
          </a:prstGeom>
          <a:noFill/>
        </p:spPr>
      </p:pic>
      <p:pic>
        <p:nvPicPr>
          <p:cNvPr id="11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736" y="4869160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200" dirty="0"/>
          </a:p>
        </p:txBody>
      </p:sp>
      <p:pic>
        <p:nvPicPr>
          <p:cNvPr id="4098" name="Picture 2" descr="C:\Users\1\Downloads\DSCF73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42" y="1600200"/>
            <a:ext cx="8053315" cy="4525963"/>
          </a:xfrm>
          <a:prstGeom prst="rect">
            <a:avLst/>
          </a:prstGeom>
          <a:noFill/>
        </p:spPr>
      </p:pic>
      <p:pic>
        <p:nvPicPr>
          <p:cNvPr id="4100" name="Picture 4" descr="https://img-fotki.yandex.ru/get/194588/47606540.bb/0_123508_e37a09e7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7" y="188640"/>
            <a:ext cx="8460433" cy="6237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200" dirty="0"/>
          </a:p>
        </p:txBody>
      </p:sp>
      <p:pic>
        <p:nvPicPr>
          <p:cNvPr id="5" name="Picture 2" descr="C:\Users\1\Downloads\DSCF73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7354192" cy="41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48680"/>
            <a:ext cx="3456384" cy="2592288"/>
          </a:xfrm>
          <a:prstGeom prst="rect">
            <a:avLst/>
          </a:prstGeom>
          <a:noFill/>
        </p:spPr>
      </p:pic>
      <p:pic>
        <p:nvPicPr>
          <p:cNvPr id="8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476672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600" dirty="0"/>
          </a:p>
        </p:txBody>
      </p:sp>
      <p:pic>
        <p:nvPicPr>
          <p:cNvPr id="6146" name="Picture 2" descr="C:\Users\1\Downloads\DSCF73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42" y="1600200"/>
            <a:ext cx="805331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s://img-fotki.yandex.ru/get/194588/47606540.bb/0_123508_e37a09e7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8460433" cy="6237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600" dirty="0"/>
          </a:p>
        </p:txBody>
      </p:sp>
      <p:pic>
        <p:nvPicPr>
          <p:cNvPr id="7170" name="Picture 2" descr="C:\Users\1\Downloads\DSCF73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42" y="1600200"/>
            <a:ext cx="805331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s://img-fotki.yandex.ru/get/194588/47606540.bb/0_123508_e37a09e7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8460433" cy="6237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8720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412776"/>
            <a:ext cx="7787208" cy="4525963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2800" dirty="0" smtClean="0"/>
              <a:t>Данный проект направлен </a:t>
            </a:r>
            <a:r>
              <a:rPr lang="ru-RU" sz="2800" dirty="0" smtClean="0"/>
              <a:t>на:</a:t>
            </a:r>
          </a:p>
          <a:p>
            <a:pPr algn="just">
              <a:buNone/>
            </a:pPr>
            <a:r>
              <a:rPr lang="ru-RU" sz="2800" dirty="0" smtClean="0"/>
              <a:t>1</a:t>
            </a:r>
            <a:r>
              <a:rPr lang="ru-RU" dirty="0" smtClean="0"/>
              <a:t>. </a:t>
            </a:r>
            <a:r>
              <a:rPr lang="ru-RU" dirty="0" smtClean="0"/>
              <a:t> </a:t>
            </a:r>
            <a:r>
              <a:rPr lang="ru-RU" sz="2800" dirty="0" smtClean="0"/>
              <a:t>активизацию коллективной творческой деятельности, развитие творческого мышления, </a:t>
            </a:r>
            <a:r>
              <a:rPr lang="ru-RU" sz="2800" dirty="0" err="1" smtClean="0"/>
              <a:t>креативного</a:t>
            </a:r>
            <a:r>
              <a:rPr lang="ru-RU" sz="2800" dirty="0" smtClean="0"/>
              <a:t> видения, воспитание эстетического </a:t>
            </a:r>
            <a:r>
              <a:rPr lang="ru-RU" sz="2800" dirty="0" smtClean="0"/>
              <a:t>вкуса учащихся;</a:t>
            </a:r>
          </a:p>
          <a:p>
            <a:pPr algn="just">
              <a:buNone/>
            </a:pPr>
            <a:r>
              <a:rPr lang="ru-RU" sz="2800" dirty="0" smtClean="0"/>
              <a:t>2. формирование </a:t>
            </a:r>
            <a:r>
              <a:rPr lang="ru-RU" sz="2800" dirty="0" smtClean="0"/>
              <a:t>корпоративной культуры педагогических </a:t>
            </a:r>
            <a:r>
              <a:rPr lang="ru-RU" sz="2800" dirty="0" smtClean="0"/>
              <a:t>коллективов</a:t>
            </a:r>
            <a:r>
              <a:rPr lang="ru-RU" sz="2800" dirty="0" smtClean="0"/>
              <a:t>;</a:t>
            </a:r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3. </a:t>
            </a:r>
            <a:r>
              <a:rPr lang="ru-RU" sz="2800" dirty="0" smtClean="0"/>
              <a:t>привлечение </a:t>
            </a:r>
            <a:r>
              <a:rPr lang="ru-RU" sz="2800" dirty="0" smtClean="0"/>
              <a:t>обучающихся и родителей к совместной творческой деятельности.</a:t>
            </a:r>
            <a:endParaRPr lang="ru-RU" sz="3600" dirty="0"/>
          </a:p>
        </p:txBody>
      </p:sp>
      <p:pic>
        <p:nvPicPr>
          <p:cNvPr id="5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315416"/>
            <a:ext cx="163578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Выводы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	В ходе работы над </a:t>
            </a:r>
            <a:r>
              <a:rPr lang="ru-RU" smtClean="0"/>
              <a:t>оформлением проекта </a:t>
            </a:r>
            <a:r>
              <a:rPr lang="ru-RU" dirty="0" smtClean="0"/>
              <a:t>мы научились сотрудничать – вместе планировали работу, работали дружно, помогали друг другу. Работа объединила детей и взрослых.</a:t>
            </a:r>
          </a:p>
          <a:p>
            <a:pPr algn="just">
              <a:buNone/>
            </a:pPr>
            <a:r>
              <a:rPr lang="ru-RU" dirty="0" smtClean="0"/>
              <a:t>		Будем рады, если и Вам оно понравится! Ведь каждое новогоднее украшение  – это частичка волшебства, в которое так хочется верить под Новый год! А еще говорят, что в каждой из них скрыта своя тайна… </a:t>
            </a:r>
          </a:p>
          <a:p>
            <a:pPr algn="ctr">
              <a:buNone/>
            </a:pPr>
            <a:r>
              <a:rPr lang="ru-RU" b="1" i="1" dirty="0" smtClean="0"/>
              <a:t>Счастливого Нового года! </a:t>
            </a:r>
          </a:p>
          <a:p>
            <a:endParaRPr lang="ru-RU" dirty="0"/>
          </a:p>
        </p:txBody>
      </p:sp>
      <p:pic>
        <p:nvPicPr>
          <p:cNvPr id="5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-243408"/>
            <a:ext cx="1512168" cy="1930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8363272" cy="4641379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4400" b="1" dirty="0" smtClean="0"/>
              <a:t>Новый год </a:t>
            </a:r>
            <a:r>
              <a:rPr lang="ru-RU" b="1" dirty="0" smtClean="0"/>
              <a:t>― это замечательное время, которое требует соответствующей обстановки. Поэтому многие ломают голову, как украсить дом к новому году</a:t>
            </a:r>
            <a:br>
              <a:rPr lang="ru-RU" b="1" dirty="0" smtClean="0"/>
            </a:b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Как же нам украсить школу </a:t>
            </a:r>
          </a:p>
          <a:p>
            <a:pPr algn="ctr">
              <a:buNone/>
            </a:pPr>
            <a:r>
              <a:rPr lang="ru-RU" b="1" dirty="0" smtClean="0"/>
              <a:t>К Новогодним праздникам?</a:t>
            </a:r>
          </a:p>
          <a:p>
            <a:pPr algn="ctr">
              <a:buNone/>
            </a:pPr>
            <a:r>
              <a:rPr lang="ru-RU" b="1" dirty="0" smtClean="0"/>
              <a:t>Есть фонарики у нас</a:t>
            </a:r>
          </a:p>
          <a:p>
            <a:pPr algn="ctr">
              <a:buNone/>
            </a:pPr>
            <a:r>
              <a:rPr lang="ru-RU" b="1" dirty="0" smtClean="0"/>
              <a:t>И, конечно, шарики!</a:t>
            </a:r>
          </a:p>
          <a:p>
            <a:pPr algn="ctr">
              <a:buNone/>
            </a:pPr>
            <a:r>
              <a:rPr lang="ru-RU" b="1" dirty="0" smtClean="0"/>
              <a:t>Бусинки, хлопушки, яркие игрушки…</a:t>
            </a:r>
          </a:p>
          <a:p>
            <a:pPr algn="ctr">
              <a:buNone/>
            </a:pPr>
            <a:r>
              <a:rPr lang="ru-RU" b="1" dirty="0" smtClean="0"/>
              <a:t>Будем думать, рассуждать –</a:t>
            </a:r>
          </a:p>
          <a:p>
            <a:pPr algn="ctr">
              <a:buNone/>
            </a:pPr>
            <a:r>
              <a:rPr lang="ru-RU" b="1" dirty="0" smtClean="0"/>
              <a:t>Школу надо украшать!</a:t>
            </a:r>
          </a:p>
          <a:p>
            <a:pPr algn="ctr"/>
            <a:endParaRPr lang="ru-RU" b="1" dirty="0" smtClean="0"/>
          </a:p>
          <a:p>
            <a:pPr algn="just">
              <a:buNone/>
            </a:pPr>
            <a:r>
              <a:rPr lang="ru-RU" sz="4400" b="1" dirty="0" smtClean="0"/>
              <a:t>Цель </a:t>
            </a:r>
            <a:r>
              <a:rPr lang="ru-RU" b="1" dirty="0" smtClean="0"/>
              <a:t> – создание новогодней атмосферы посредством оформления фасада здания школы, окон, при помощи поделок, объёмных фигур, плоских картин, рисунков и т.д. </a:t>
            </a:r>
          </a:p>
          <a:p>
            <a:pPr algn="just">
              <a:buNone/>
            </a:pPr>
            <a:r>
              <a:rPr lang="ru-RU" sz="4400" b="1" dirty="0" smtClean="0"/>
              <a:t>Задачи:</a:t>
            </a:r>
          </a:p>
          <a:p>
            <a:pPr algn="just">
              <a:buNone/>
            </a:pPr>
            <a:r>
              <a:rPr lang="ru-RU" sz="4200" dirty="0" smtClean="0"/>
              <a:t>1</a:t>
            </a:r>
            <a:r>
              <a:rPr lang="ru-RU" sz="2900" dirty="0" smtClean="0"/>
              <a:t>. </a:t>
            </a:r>
            <a:r>
              <a:rPr lang="ru-RU" b="1" dirty="0" smtClean="0"/>
              <a:t>изготовить </a:t>
            </a:r>
            <a:r>
              <a:rPr lang="ru-RU" b="1" dirty="0" smtClean="0"/>
              <a:t>декорации для оформления школы, </a:t>
            </a:r>
          </a:p>
          <a:p>
            <a:pPr algn="just">
              <a:buNone/>
            </a:pPr>
            <a:r>
              <a:rPr lang="ru-RU" b="1" dirty="0" smtClean="0"/>
              <a:t>2.организовывать совместную творческую деятельность учащихся 1-11 классов, родителей, учителей для проведения праздника Нового года</a:t>
            </a:r>
          </a:p>
          <a:p>
            <a:pPr algn="just">
              <a:buNone/>
            </a:pPr>
            <a:r>
              <a:rPr lang="ru-RU" b="1" dirty="0" smtClean="0"/>
              <a:t>3. провести презентацию  фасада </a:t>
            </a:r>
            <a:r>
              <a:rPr lang="ru-RU" b="1" dirty="0" smtClean="0"/>
              <a:t>здания  для </a:t>
            </a:r>
            <a:r>
              <a:rPr lang="ru-RU" b="1" dirty="0" smtClean="0"/>
              <a:t>учащихся </a:t>
            </a:r>
            <a:r>
              <a:rPr lang="ru-RU" b="1" dirty="0" smtClean="0"/>
              <a:t> и родителей </a:t>
            </a:r>
            <a:r>
              <a:rPr lang="ru-RU" b="1" dirty="0" smtClean="0"/>
              <a:t> школы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5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3648" cy="1580486"/>
          </a:xfrm>
          <a:prstGeom prst="rect">
            <a:avLst/>
          </a:prstGeom>
          <a:noFill/>
        </p:spPr>
      </p:pic>
      <p:pic>
        <p:nvPicPr>
          <p:cNvPr id="6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04864"/>
            <a:ext cx="1403648" cy="1580486"/>
          </a:xfrm>
          <a:prstGeom prst="rect">
            <a:avLst/>
          </a:prstGeom>
          <a:noFill/>
        </p:spPr>
      </p:pic>
      <p:pic>
        <p:nvPicPr>
          <p:cNvPr id="7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403648" cy="1580486"/>
          </a:xfrm>
          <a:prstGeom prst="rect">
            <a:avLst/>
          </a:prstGeom>
          <a:noFill/>
        </p:spPr>
      </p:pic>
      <p:pic>
        <p:nvPicPr>
          <p:cNvPr id="8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204864"/>
            <a:ext cx="1403648" cy="1580486"/>
          </a:xfrm>
          <a:prstGeom prst="rect">
            <a:avLst/>
          </a:prstGeom>
          <a:noFill/>
        </p:spPr>
      </p:pic>
      <p:pic>
        <p:nvPicPr>
          <p:cNvPr id="9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0"/>
            <a:ext cx="2376264" cy="1782198"/>
          </a:xfrm>
          <a:prstGeom prst="rect">
            <a:avLst/>
          </a:prstGeom>
          <a:noFill/>
        </p:spPr>
      </p:pic>
      <p:pic>
        <p:nvPicPr>
          <p:cNvPr id="10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0848"/>
            <a:ext cx="2376264" cy="1782198"/>
          </a:xfrm>
          <a:prstGeom prst="rect">
            <a:avLst/>
          </a:prstGeom>
          <a:noFill/>
        </p:spPr>
      </p:pic>
      <p:pic>
        <p:nvPicPr>
          <p:cNvPr id="11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736" y="0"/>
            <a:ext cx="2376264" cy="1782198"/>
          </a:xfrm>
          <a:prstGeom prst="rect">
            <a:avLst/>
          </a:prstGeom>
          <a:noFill/>
        </p:spPr>
      </p:pic>
      <p:pic>
        <p:nvPicPr>
          <p:cNvPr id="12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060848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/>
              <a:t>Этапы работы над проектом</a:t>
            </a:r>
            <a:endParaRPr lang="ru-RU" sz="36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628800"/>
            <a:ext cx="793122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I </a:t>
            </a:r>
            <a:r>
              <a:rPr lang="ru-RU" b="1" dirty="0" smtClean="0"/>
              <a:t>этап (подготовительный)</a:t>
            </a:r>
          </a:p>
          <a:p>
            <a:r>
              <a:rPr lang="ru-RU" dirty="0" smtClean="0"/>
              <a:t>формирование целей и задач проекта</a:t>
            </a:r>
          </a:p>
          <a:p>
            <a:r>
              <a:rPr lang="ru-RU" dirty="0" smtClean="0"/>
              <a:t>информирование классных </a:t>
            </a:r>
            <a:r>
              <a:rPr lang="ru-RU" dirty="0" smtClean="0"/>
              <a:t>коллективов о начале конкурса.</a:t>
            </a:r>
            <a:endParaRPr lang="ru-RU" dirty="0" smtClean="0"/>
          </a:p>
          <a:p>
            <a:r>
              <a:rPr lang="ru-RU" dirty="0" smtClean="0"/>
              <a:t>заседание родительского комитета.</a:t>
            </a:r>
          </a:p>
          <a:p>
            <a:r>
              <a:rPr lang="en-US" b="1" dirty="0" smtClean="0"/>
              <a:t>II </a:t>
            </a:r>
            <a:r>
              <a:rPr lang="ru-RU" b="1" dirty="0" smtClean="0"/>
              <a:t>этап (планирование)</a:t>
            </a:r>
          </a:p>
          <a:p>
            <a:r>
              <a:rPr lang="ru-RU" dirty="0" smtClean="0"/>
              <a:t>разработка плана действий </a:t>
            </a:r>
            <a:r>
              <a:rPr lang="ru-RU" dirty="0" smtClean="0"/>
              <a:t>классов по оформлению фасада школы.</a:t>
            </a:r>
            <a:endParaRPr lang="ru-RU" dirty="0" smtClean="0"/>
          </a:p>
          <a:p>
            <a:r>
              <a:rPr lang="ru-RU" dirty="0" smtClean="0"/>
              <a:t>заседание инициативных групп: 1-4кл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smtClean="0"/>
              <a:t>    </a:t>
            </a:r>
            <a:r>
              <a:rPr lang="ru-RU" dirty="0" smtClean="0"/>
              <a:t> </a:t>
            </a:r>
            <a:r>
              <a:rPr lang="ru-RU" dirty="0" smtClean="0"/>
              <a:t>5-7кл, 8-11кл</a:t>
            </a:r>
          </a:p>
          <a:p>
            <a:endParaRPr lang="ru-RU" dirty="0"/>
          </a:p>
        </p:txBody>
      </p:sp>
      <p:pic>
        <p:nvPicPr>
          <p:cNvPr id="5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1403648" cy="1580486"/>
          </a:xfrm>
          <a:prstGeom prst="rect">
            <a:avLst/>
          </a:prstGeom>
          <a:noFill/>
        </p:spPr>
      </p:pic>
      <p:pic>
        <p:nvPicPr>
          <p:cNvPr id="6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682913"/>
            <a:ext cx="1043608" cy="1175087"/>
          </a:xfrm>
          <a:prstGeom prst="rect">
            <a:avLst/>
          </a:prstGeom>
          <a:noFill/>
        </p:spPr>
      </p:pic>
      <p:pic>
        <p:nvPicPr>
          <p:cNvPr id="7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0"/>
            <a:ext cx="1403648" cy="1580486"/>
          </a:xfrm>
          <a:prstGeom prst="rect">
            <a:avLst/>
          </a:prstGeom>
          <a:noFill/>
        </p:spPr>
      </p:pic>
      <p:pic>
        <p:nvPicPr>
          <p:cNvPr id="8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5517232"/>
            <a:ext cx="1190752" cy="1340768"/>
          </a:xfrm>
          <a:prstGeom prst="rect">
            <a:avLst/>
          </a:prstGeom>
          <a:noFill/>
        </p:spPr>
      </p:pic>
      <p:pic>
        <p:nvPicPr>
          <p:cNvPr id="9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96552" y="188640"/>
            <a:ext cx="2376264" cy="1782198"/>
          </a:xfrm>
          <a:prstGeom prst="rect">
            <a:avLst/>
          </a:prstGeom>
          <a:noFill/>
        </p:spPr>
      </p:pic>
      <p:pic>
        <p:nvPicPr>
          <p:cNvPr id="10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7736" y="0"/>
            <a:ext cx="2376264" cy="1782198"/>
          </a:xfrm>
          <a:prstGeom prst="rect">
            <a:avLst/>
          </a:prstGeom>
          <a:noFill/>
        </p:spPr>
      </p:pic>
      <p:pic>
        <p:nvPicPr>
          <p:cNvPr id="11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96552" y="5075802"/>
            <a:ext cx="2376264" cy="1782198"/>
          </a:xfrm>
          <a:prstGeom prst="rect">
            <a:avLst/>
          </a:prstGeom>
          <a:noFill/>
        </p:spPr>
      </p:pic>
      <p:pic>
        <p:nvPicPr>
          <p:cNvPr id="12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5075802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/>
              <a:t>Этапы работы над проектом</a:t>
            </a:r>
            <a:endParaRPr lang="ru-RU" sz="36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600200"/>
            <a:ext cx="7416824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III </a:t>
            </a:r>
            <a:r>
              <a:rPr lang="ru-RU" b="1" dirty="0" smtClean="0"/>
              <a:t>этап (творческая деятельность)</a:t>
            </a:r>
          </a:p>
          <a:p>
            <a:r>
              <a:rPr lang="ru-RU" dirty="0" smtClean="0"/>
              <a:t>Мастер-классы по созданию снежинок из бумаги, потолочных плит</a:t>
            </a:r>
          </a:p>
          <a:p>
            <a:r>
              <a:rPr lang="ru-RU" dirty="0" smtClean="0"/>
              <a:t>Создание снежинок</a:t>
            </a:r>
          </a:p>
          <a:p>
            <a:r>
              <a:rPr lang="ru-RU" dirty="0" smtClean="0"/>
              <a:t>Украшение классных комнат</a:t>
            </a:r>
          </a:p>
          <a:p>
            <a:r>
              <a:rPr lang="ru-RU" dirty="0" smtClean="0"/>
              <a:t>Украшение окон </a:t>
            </a:r>
          </a:p>
          <a:p>
            <a:r>
              <a:rPr lang="ru-RU" dirty="0" smtClean="0"/>
              <a:t>Оформление фасада  школы</a:t>
            </a:r>
          </a:p>
          <a:p>
            <a:r>
              <a:rPr lang="en-US" b="1" dirty="0" smtClean="0"/>
              <a:t>IV </a:t>
            </a:r>
            <a:r>
              <a:rPr lang="ru-RU" b="1" dirty="0" smtClean="0"/>
              <a:t>этап (итоги)</a:t>
            </a:r>
          </a:p>
          <a:p>
            <a:r>
              <a:rPr lang="ru-RU" dirty="0" smtClean="0"/>
              <a:t>Подведение итогов в классах</a:t>
            </a:r>
          </a:p>
          <a:p>
            <a:r>
              <a:rPr lang="ru-RU" dirty="0" smtClean="0"/>
              <a:t>Итоги на МО классных </a:t>
            </a:r>
            <a:r>
              <a:rPr lang="ru-RU" dirty="0" smtClean="0"/>
              <a:t>руководителей</a:t>
            </a:r>
          </a:p>
          <a:p>
            <a:r>
              <a:rPr lang="ru-RU" dirty="0" smtClean="0"/>
              <a:t>П</a:t>
            </a:r>
            <a:r>
              <a:rPr lang="ru-RU" dirty="0" smtClean="0"/>
              <a:t>резентация  </a:t>
            </a:r>
            <a:r>
              <a:rPr lang="ru-RU" dirty="0" smtClean="0"/>
              <a:t>фасада здания  для учащихся  и родителей  школы</a:t>
            </a:r>
            <a:endParaRPr lang="ru-RU" dirty="0"/>
          </a:p>
        </p:txBody>
      </p:sp>
      <p:pic>
        <p:nvPicPr>
          <p:cNvPr id="5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1403648" cy="1580486"/>
          </a:xfrm>
          <a:prstGeom prst="rect">
            <a:avLst/>
          </a:prstGeom>
          <a:noFill/>
        </p:spPr>
      </p:pic>
      <p:pic>
        <p:nvPicPr>
          <p:cNvPr id="6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682913"/>
            <a:ext cx="1043608" cy="1175087"/>
          </a:xfrm>
          <a:prstGeom prst="rect">
            <a:avLst/>
          </a:prstGeom>
          <a:noFill/>
        </p:spPr>
      </p:pic>
      <p:pic>
        <p:nvPicPr>
          <p:cNvPr id="7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0"/>
            <a:ext cx="1403648" cy="1580486"/>
          </a:xfrm>
          <a:prstGeom prst="rect">
            <a:avLst/>
          </a:prstGeom>
          <a:noFill/>
        </p:spPr>
      </p:pic>
      <p:pic>
        <p:nvPicPr>
          <p:cNvPr id="8" name="Picture 4" descr="https://avatars.mds.yandex.net/get-pdb/477388/8cc44843-ed52-42f5-b0aa-7ef7ec0d5ad8/ori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5517232"/>
            <a:ext cx="1190752" cy="1340768"/>
          </a:xfrm>
          <a:prstGeom prst="rect">
            <a:avLst/>
          </a:prstGeom>
          <a:noFill/>
        </p:spPr>
      </p:pic>
      <p:pic>
        <p:nvPicPr>
          <p:cNvPr id="9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40568" y="0"/>
            <a:ext cx="2376264" cy="1782198"/>
          </a:xfrm>
          <a:prstGeom prst="rect">
            <a:avLst/>
          </a:prstGeom>
          <a:noFill/>
        </p:spPr>
      </p:pic>
      <p:pic>
        <p:nvPicPr>
          <p:cNvPr id="10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0"/>
            <a:ext cx="2376264" cy="1782198"/>
          </a:xfrm>
          <a:prstGeom prst="rect">
            <a:avLst/>
          </a:prstGeom>
          <a:noFill/>
        </p:spPr>
      </p:pic>
      <p:pic>
        <p:nvPicPr>
          <p:cNvPr id="11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68560" y="5075802"/>
            <a:ext cx="2376264" cy="1782198"/>
          </a:xfrm>
          <a:prstGeom prst="rect">
            <a:avLst/>
          </a:prstGeom>
          <a:noFill/>
        </p:spPr>
      </p:pic>
      <p:pic>
        <p:nvPicPr>
          <p:cNvPr id="12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44824"/>
            <a:ext cx="2376264" cy="1782198"/>
          </a:xfrm>
          <a:prstGeom prst="rect">
            <a:avLst/>
          </a:prstGeom>
          <a:noFill/>
        </p:spPr>
      </p:pic>
      <p:pic>
        <p:nvPicPr>
          <p:cNvPr id="13" name="Picture 2" descr="https://img-fotki.yandex.ru/get/47175/47606540.b9/0_1234b2_f620d9d0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5229200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Основная идея оформления - </a:t>
            </a:r>
            <a:r>
              <a:rPr lang="ru-RU" b="1" i="1" dirty="0" smtClean="0">
                <a:solidFill>
                  <a:srgbClr val="002060"/>
                </a:solidFill>
              </a:rPr>
              <a:t>снежинки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i="1" dirty="0" smtClean="0"/>
              <a:t>Белая снежинка,</a:t>
            </a:r>
          </a:p>
          <a:p>
            <a:pPr algn="ctr">
              <a:buNone/>
            </a:pPr>
            <a:r>
              <a:rPr lang="ru-RU" b="1" i="1" dirty="0" smtClean="0"/>
              <a:t>Легкая пушинка,</a:t>
            </a:r>
          </a:p>
          <a:p>
            <a:pPr algn="ctr">
              <a:buNone/>
            </a:pPr>
            <a:r>
              <a:rPr lang="ru-RU" b="1" i="1" dirty="0" smtClean="0"/>
              <a:t>Ты откуда к нам пришла</a:t>
            </a:r>
          </a:p>
          <a:p>
            <a:pPr algn="ctr">
              <a:buNone/>
            </a:pPr>
            <a:r>
              <a:rPr lang="ru-RU" b="1" i="1" dirty="0" smtClean="0"/>
              <a:t>И подружек привела?</a:t>
            </a:r>
          </a:p>
          <a:p>
            <a:pPr algn="ctr">
              <a:buNone/>
            </a:pPr>
            <a:r>
              <a:rPr lang="ru-RU" b="1" i="1" dirty="0" smtClean="0"/>
              <a:t>Все теперь они кружатся</a:t>
            </a:r>
          </a:p>
          <a:p>
            <a:pPr algn="ctr">
              <a:buNone/>
            </a:pPr>
            <a:r>
              <a:rPr lang="ru-RU" b="1" i="1" dirty="0" smtClean="0"/>
              <a:t>В вихре вальса над землей</a:t>
            </a:r>
          </a:p>
          <a:p>
            <a:pPr algn="ctr">
              <a:buNone/>
            </a:pPr>
            <a:r>
              <a:rPr lang="ru-RU" b="1" i="1" dirty="0" smtClean="0"/>
              <a:t>Дети дедушки мороза</a:t>
            </a:r>
          </a:p>
          <a:p>
            <a:pPr algn="ctr">
              <a:buNone/>
            </a:pPr>
            <a:r>
              <a:rPr lang="ru-RU" b="1" i="1" dirty="0" smtClean="0"/>
              <a:t>И метели ледяной. </a:t>
            </a:r>
            <a:endParaRPr lang="ru-RU" b="1" i="1" dirty="0"/>
          </a:p>
        </p:txBody>
      </p:sp>
      <p:pic>
        <p:nvPicPr>
          <p:cNvPr id="2054" name="Picture 6" descr="https://img-fotki.yandex.ru/get/6441/47606540.b9/0_1234ac_b8df9efe_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2784309" cy="2088232"/>
          </a:xfrm>
          <a:prstGeom prst="rect">
            <a:avLst/>
          </a:prstGeom>
          <a:noFill/>
        </p:spPr>
      </p:pic>
      <p:pic>
        <p:nvPicPr>
          <p:cNvPr id="9" name="Picture 6" descr="https://img-fotki.yandex.ru/get/6441/47606540.b9/0_1234ac_b8df9efe_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836712"/>
            <a:ext cx="2880320" cy="2160240"/>
          </a:xfrm>
          <a:prstGeom prst="rect">
            <a:avLst/>
          </a:prstGeom>
          <a:noFill/>
        </p:spPr>
      </p:pic>
      <p:pic>
        <p:nvPicPr>
          <p:cNvPr id="10" name="Picture 6" descr="https://img-fotki.yandex.ru/get/6441/47606540.b9/0_1234ac_b8df9efe_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3096344" cy="2322258"/>
          </a:xfrm>
          <a:prstGeom prst="rect">
            <a:avLst/>
          </a:prstGeom>
          <a:noFill/>
        </p:spPr>
      </p:pic>
      <p:pic>
        <p:nvPicPr>
          <p:cNvPr id="11" name="Picture 6" descr="https://img-fotki.yandex.ru/get/6441/47606540.b9/0_1234ac_b8df9efe_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1158" y="4598368"/>
            <a:ext cx="3012842" cy="2259632"/>
          </a:xfrm>
          <a:prstGeom prst="rect">
            <a:avLst/>
          </a:prstGeom>
          <a:noFill/>
        </p:spPr>
      </p:pic>
      <p:pic>
        <p:nvPicPr>
          <p:cNvPr id="12" name="Picture 6" descr="https://img-fotki.yandex.ru/get/6441/47606540.b9/0_1234ac_b8df9efe_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2564904"/>
            <a:ext cx="2784309" cy="2088232"/>
          </a:xfrm>
          <a:prstGeom prst="rect">
            <a:avLst/>
          </a:prstGeom>
          <a:noFill/>
        </p:spPr>
      </p:pic>
      <p:pic>
        <p:nvPicPr>
          <p:cNvPr id="13" name="Picture 6" descr="https://img-fotki.yandex.ru/get/6441/47606540.b9/0_1234ac_b8df9efe_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80928"/>
            <a:ext cx="2784309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Мастер-класс</a:t>
            </a:r>
            <a:endParaRPr lang="ru-RU" b="1" i="1" dirty="0"/>
          </a:p>
        </p:txBody>
      </p:sp>
      <p:pic>
        <p:nvPicPr>
          <p:cNvPr id="8194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1917813" cy="2448272"/>
          </a:xfrm>
          <a:prstGeom prst="rect">
            <a:avLst/>
          </a:prstGeom>
          <a:noFill/>
        </p:spPr>
      </p:pic>
      <p:pic>
        <p:nvPicPr>
          <p:cNvPr id="8195" name="Picture 3" descr="C:\Users\1\Downloads\IMG-7b3e8b81d29750327a70be7733745f92-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556792"/>
            <a:ext cx="6473692" cy="485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2716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200" dirty="0"/>
          </a:p>
        </p:txBody>
      </p:sp>
      <p:pic>
        <p:nvPicPr>
          <p:cNvPr id="5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2238375" cy="2857500"/>
          </a:xfrm>
          <a:prstGeom prst="rect">
            <a:avLst/>
          </a:prstGeom>
          <a:noFill/>
        </p:spPr>
      </p:pic>
      <p:pic>
        <p:nvPicPr>
          <p:cNvPr id="25601" name="Picture 1" descr="C:\Users\1\Downloads\IMG-69c0272b33c232a36bfa266703354ac5-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484784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223837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906072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600" dirty="0"/>
          </a:p>
        </p:txBody>
      </p:sp>
      <p:pic>
        <p:nvPicPr>
          <p:cNvPr id="26626" name="Picture 2" descr="C:\Users\1\Downloads\IMG_20181219_1517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2841" t="31725" b="4355"/>
          <a:stretch>
            <a:fillRect/>
          </a:stretch>
        </p:blipFill>
        <p:spPr bwMode="auto">
          <a:xfrm>
            <a:off x="1907704" y="1422558"/>
            <a:ext cx="6480720" cy="543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2238375" cy="2857500"/>
          </a:xfrm>
          <a:prstGeom prst="rect">
            <a:avLst/>
          </a:prstGeom>
          <a:noFill/>
        </p:spPr>
      </p:pic>
      <p:pic>
        <p:nvPicPr>
          <p:cNvPr id="9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223837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40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906072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Волшебное зимнее чудо – снежинки</a:t>
            </a:r>
            <a:endParaRPr lang="ru-RU" sz="3600" dirty="0"/>
          </a:p>
        </p:txBody>
      </p:sp>
      <p:pic>
        <p:nvPicPr>
          <p:cNvPr id="8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2238375" cy="2857500"/>
          </a:xfrm>
          <a:prstGeom prst="rect">
            <a:avLst/>
          </a:prstGeom>
          <a:noFill/>
        </p:spPr>
      </p:pic>
      <p:pic>
        <p:nvPicPr>
          <p:cNvPr id="9" name="Picture 2" descr="ÐÐ½Ð¸Ð¼Ð°ÑÐ¸Ð¸ ÑÐ½ÐµÐ¶Ð¸Ð½ÐºÐ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2238375" cy="2857500"/>
          </a:xfrm>
          <a:prstGeom prst="rect">
            <a:avLst/>
          </a:prstGeom>
          <a:noFill/>
        </p:spPr>
      </p:pic>
      <p:pic>
        <p:nvPicPr>
          <p:cNvPr id="27650" name="Picture 2" descr="C:\Users\1\Downloads\IMG_20181219_1039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64319" b="45274"/>
          <a:stretch>
            <a:fillRect/>
          </a:stretch>
        </p:blipFill>
        <p:spPr bwMode="auto">
          <a:xfrm>
            <a:off x="2915816" y="1196752"/>
            <a:ext cx="5040560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164</Words>
  <Application>Microsoft Office PowerPoint</Application>
  <PresentationFormat>Экран (4:3)</PresentationFormat>
  <Paragraphs>67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Конкурс  на лучшее оформление здания образовательной организации к Новому году   «Волшебное зимнее  чудо – снежинки»</vt:lpstr>
      <vt:lpstr>Волшебное зимнее чудо – снежинки</vt:lpstr>
      <vt:lpstr>Этапы работы над проектом</vt:lpstr>
      <vt:lpstr>Этапы работы над проектом</vt:lpstr>
      <vt:lpstr>Основная идея оформления - снежинки</vt:lpstr>
      <vt:lpstr>Мастер-класс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Волшебное зимнее чудо – снежинки</vt:lpstr>
      <vt:lpstr>Выводы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Светлана</cp:lastModifiedBy>
  <cp:revision>37</cp:revision>
  <dcterms:created xsi:type="dcterms:W3CDTF">2018-12-19T18:12:40Z</dcterms:created>
  <dcterms:modified xsi:type="dcterms:W3CDTF">2018-12-20T06:43:35Z</dcterms:modified>
</cp:coreProperties>
</file>